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7" r:id="rId5"/>
    <p:sldId id="270" r:id="rId6"/>
    <p:sldId id="271" r:id="rId7"/>
    <p:sldId id="272" r:id="rId8"/>
    <p:sldId id="273" r:id="rId9"/>
    <p:sldId id="274" r:id="rId10"/>
    <p:sldId id="275" r:id="rId11"/>
    <p:sldId id="276" r:id="rId12"/>
    <p:sldId id="277" r:id="rId13"/>
    <p:sldId id="278" r:id="rId14"/>
    <p:sldId id="279" r:id="rId15"/>
    <p:sldId id="280" r:id="rId16"/>
    <p:sldId id="281" r:id="rId17"/>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e Solle" initials="MS" lastIdx="1" clrIdx="0">
    <p:extLst>
      <p:ext uri="{19B8F6BF-5375-455C-9EA6-DF929625EA0E}">
        <p15:presenceInfo xmlns:p15="http://schemas.microsoft.com/office/powerpoint/2012/main" userId="S::pm.solle@noorderpoort.nl::aa2ec6e0-f6df-41d1-9167-7cd823556c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63" d="100"/>
          <a:sy n="63" d="100"/>
        </p:scale>
        <p:origin x="804" y="4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8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38BD74-03A7-4083-9656-4695B77D0FB3}" type="datetime1">
              <a:rPr lang="nl-NL" smtClean="0"/>
              <a:t>8-10-2019</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nl-NL" smtClean="0"/>
              <a:t>‹nr.›</a:t>
            </a:fld>
            <a:endParaRPr lang="nl-NL"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814101-8B39-4E53-A2E2-FEE6AEE714ED}" type="datetime1">
              <a:rPr lang="nl-NL" noProof="0" smtClean="0"/>
              <a:t>8-10-2019</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nl-NL" noProof="0" smtClean="0"/>
              <a:t>‹nr.›</a:t>
            </a:fld>
            <a:endParaRPr lang="nl-NL"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a:t>
            </a:fld>
            <a:endParaRPr lang="nl-NL" dirty="0"/>
          </a:p>
        </p:txBody>
      </p:sp>
    </p:spTree>
    <p:extLst>
      <p:ext uri="{BB962C8B-B14F-4D97-AF65-F5344CB8AC3E}">
        <p14:creationId xmlns:p14="http://schemas.microsoft.com/office/powerpoint/2010/main" val="175223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2</a:t>
            </a:fld>
            <a:endParaRPr lang="nl-NL" dirty="0"/>
          </a:p>
        </p:txBody>
      </p:sp>
    </p:spTree>
    <p:extLst>
      <p:ext uri="{BB962C8B-B14F-4D97-AF65-F5344CB8AC3E}">
        <p14:creationId xmlns:p14="http://schemas.microsoft.com/office/powerpoint/2010/main" val="132656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met de klas wat het nut van leerdoelen is en wat zij daaraan kunnen hebben in dit werkveld. Uiteraard is dat al eens met hen besproken, maar niet als het specifiek gaat over de leerdoelen in de ondersteuning van een jeugdige of in een groep.</a:t>
            </a:r>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7</a:t>
            </a:fld>
            <a:endParaRPr lang="nl-NL" noProof="0" dirty="0"/>
          </a:p>
        </p:txBody>
      </p:sp>
    </p:spTree>
    <p:extLst>
      <p:ext uri="{BB962C8B-B14F-4D97-AF65-F5344CB8AC3E}">
        <p14:creationId xmlns:p14="http://schemas.microsoft.com/office/powerpoint/2010/main" val="429142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studenten deze vraag beantwoorden. </a:t>
            </a:r>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12</a:t>
            </a:fld>
            <a:endParaRPr lang="nl-NL" noProof="0" dirty="0"/>
          </a:p>
        </p:txBody>
      </p:sp>
    </p:spTree>
    <p:extLst>
      <p:ext uri="{BB962C8B-B14F-4D97-AF65-F5344CB8AC3E}">
        <p14:creationId xmlns:p14="http://schemas.microsoft.com/office/powerpoint/2010/main" val="35324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el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nl-NL" noProof="0"/>
              <a:t>Klik om stijl te bewerken</a:t>
            </a:r>
            <a:endParaRPr lang="nl-NL" noProof="0" dirty="0"/>
          </a:p>
        </p:txBody>
      </p:sp>
      <p:sp>
        <p:nvSpPr>
          <p:cNvPr id="3" name="Ondertitel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Klikken om de ondertitelstijl van het model te bewerken</a:t>
            </a:r>
            <a:endParaRPr lang="nl-NL"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e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7" name="Vrije v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
        <p:nvSpPr>
          <p:cNvPr id="18" name="Vrije v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Tijdelijke aanduiding voor tekst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ri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nl-NL" noProof="0"/>
              <a:t>Klik om stijl te bewerken</a:t>
            </a:r>
            <a:endParaRPr lang="nl-NL" noProof="0" dirty="0"/>
          </a:p>
        </p:txBody>
      </p:sp>
      <p:sp>
        <p:nvSpPr>
          <p:cNvPr id="7" name="Vrije v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8" name="Vrije v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jf afbeeldingen">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8" name="Vrije v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9" name="Tijdelijke aanduiding voor afbeelding 8" descr="Een lege tijdelijke aanduiding om een afbeelding toe te voegen. Klik op de tijdelijke aanduiding en selecteer de afbeelding die u wilt toevoegen"/>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0" name="Vrije v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 name="Tijdelijke aanduiding voor afbeelding 10" descr="Een lege tijdelijke aanduiding om een afbeelding toe te voegen. Klik op de tijdelijke aanduiding en selecteer de afbeelding die u wilt toevoegen"/>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4" name="Vrije v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Vrije v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1" name="Tijdelijke aanduiding voor afbeelding 20" descr="Een lege tijdelijke aanduiding om een afbeelding toe te voegen. Klik op de tijdelijke aanduiding en selecteer de afbeelding die u wilt toevoegen"/>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692FC5D0-A9B6-4A9A-B84B-4C35602B92DC}" type="datetime1">
              <a:rPr lang="nl-NL" noProof="0" smtClean="0"/>
              <a:t>8-10-2019</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365125"/>
            <a:ext cx="1828799" cy="4940300"/>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1524000" y="365125"/>
            <a:ext cx="6858000" cy="4940300"/>
          </a:xfrm>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E4060A10-9BDB-4A39-8F8E-B3B916D051BD}" type="datetime1">
              <a:rPr lang="nl-NL" noProof="0" smtClean="0"/>
              <a:t>8-10-2019</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97D8B4BC-A3B7-45E8-B1A9-F67A59EFAC59}" type="datetime1">
              <a:rPr lang="nl-NL" noProof="0" smtClean="0"/>
              <a:t>8-10-2019</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el 1"/>
          <p:cNvSpPr>
            <a:spLocks noGrp="1"/>
          </p:cNvSpPr>
          <p:nvPr>
            <p:ph type="title"/>
          </p:nvPr>
        </p:nvSpPr>
        <p:spPr>
          <a:xfrm>
            <a:off x="3352800" y="533400"/>
            <a:ext cx="7315200" cy="1828800"/>
          </a:xfrm>
        </p:spPr>
        <p:txBody>
          <a:bodyPr rtlCol="0" anchor="b">
            <a:normAutofit/>
          </a:bodyPr>
          <a:lstStyle>
            <a:lvl1pPr>
              <a:defRPr sz="4400"/>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Klikken om de tekststijl van het model te bewerken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524000" y="1825625"/>
            <a:ext cx="4389120" cy="3474720"/>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278880" y="1825625"/>
            <a:ext cx="4389120" cy="3474720"/>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F5BFE02D-3BAB-4EB8-88B9-2E39B88ABF34}" type="datetime1">
              <a:rPr lang="nl-NL" noProof="0" smtClean="0"/>
              <a:t>8-10-2019</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524000" y="2624666"/>
            <a:ext cx="4389120" cy="267546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278880" y="2624666"/>
            <a:ext cx="4389120" cy="267546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7" name="Tijdelijke aanduiding voor datum 6"/>
          <p:cNvSpPr>
            <a:spLocks noGrp="1"/>
          </p:cNvSpPr>
          <p:nvPr>
            <p:ph type="dt" sz="half" idx="10"/>
          </p:nvPr>
        </p:nvSpPr>
        <p:spPr/>
        <p:txBody>
          <a:bodyPr rtlCol="0"/>
          <a:lstStyle/>
          <a:p>
            <a:pPr rtl="0"/>
            <a:fld id="{2A5E6550-B4F4-4AB5-8CAF-087A6645B768}" type="datetime1">
              <a:rPr lang="nl-NL" noProof="0" smtClean="0"/>
              <a:t>8-10-2019</a:t>
            </a:fld>
            <a:endParaRPr lang="nl-NL" noProof="0" dirty="0"/>
          </a:p>
        </p:txBody>
      </p:sp>
      <p:sp>
        <p:nvSpPr>
          <p:cNvPr id="9" name="Tijdelijke aanduiding voor dianummer 8"/>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3" name="Tijdelijke aanduiding voor datum 2"/>
          <p:cNvSpPr>
            <a:spLocks noGrp="1"/>
          </p:cNvSpPr>
          <p:nvPr>
            <p:ph type="dt" sz="half" idx="10"/>
          </p:nvPr>
        </p:nvSpPr>
        <p:spPr/>
        <p:txBody>
          <a:bodyPr rtlCol="0"/>
          <a:lstStyle/>
          <a:p>
            <a:pPr rtl="0"/>
            <a:fld id="{B4A81FBC-BED1-4C19-88CE-A334CAC51FCC}" type="datetime1">
              <a:rPr lang="nl-NL" noProof="0" smtClean="0"/>
              <a:t>8-10-2019</a:t>
            </a:fld>
            <a:endParaRPr lang="nl-NL" noProof="0" dirty="0"/>
          </a:p>
        </p:txBody>
      </p:sp>
      <p:sp>
        <p:nvSpPr>
          <p:cNvPr id="5" name="Tijdelijke aanduiding voor dianummer 4"/>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2" name="Tijdelijke aanduiding voor datum 1"/>
          <p:cNvSpPr>
            <a:spLocks noGrp="1"/>
          </p:cNvSpPr>
          <p:nvPr>
            <p:ph type="dt" sz="half" idx="10"/>
          </p:nvPr>
        </p:nvSpPr>
        <p:spPr/>
        <p:txBody>
          <a:bodyPr rtlCol="0"/>
          <a:lstStyle/>
          <a:p>
            <a:pPr rtl="0"/>
            <a:fld id="{37325EDF-C77D-4ADB-9AAC-3506B89C42F0}" type="datetime1">
              <a:rPr lang="nl-NL" noProof="0" smtClean="0"/>
              <a:t>8-10-2019</a:t>
            </a:fld>
            <a:endParaRPr lang="nl-NL" noProof="0" dirty="0"/>
          </a:p>
        </p:txBody>
      </p:sp>
      <p:sp>
        <p:nvSpPr>
          <p:cNvPr id="4" name="Tijdelijke aanduiding voor dianummer 3"/>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1D9B60BA-C05D-4614-B1D5-78DEE3FA06F1}" type="datetime1">
              <a:rPr lang="nl-NL" noProof="0" smtClean="0"/>
              <a:t>8-10-2019</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Vrije v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12" name="Tijdelijke aanduiding voor afbeelding 11" descr="Een lege tijdelijke aanduiding om een afbeelding toe te voegen. Klik op de tijdelijke aanduiding en selecteer de afbeelding die u wilt toevoegen"/>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013F05B5-B324-4AF2-B010-1DAE32D4D6C8}" type="datetime1">
              <a:rPr lang="nl-NL" noProof="0" smtClean="0"/>
              <a:t>8-10-2019</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jdelijke aanduiding voor titel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nl-NL" noProof="0" dirty="0"/>
              <a:t>Een voettekst toevoegen</a:t>
            </a:r>
          </a:p>
        </p:txBody>
      </p:sp>
      <p:sp>
        <p:nvSpPr>
          <p:cNvPr id="4" name="Tijdelijke aanduiding voor datum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B643632B-0514-4618-8243-558B1A6931C2}" type="datetime1">
              <a:rPr lang="nl-NL" noProof="0" smtClean="0"/>
              <a:t>8-10-2019</a:t>
            </a:fld>
            <a:endParaRPr lang="nl-NL" noProof="0" dirty="0"/>
          </a:p>
        </p:txBody>
      </p:sp>
      <p:sp>
        <p:nvSpPr>
          <p:cNvPr id="6" name="Tijdelijke aanduiding voor dianumm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nl-NL" noProof="0" smtClean="0"/>
              <a:pPr rtl="0"/>
              <a:t>‹nr.›</a:t>
            </a:fld>
            <a:endParaRPr lang="nl-NL"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EN4twQggjX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ideo" Target="https://www.youtube.com/embed/0DWxaO5D0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Keuzedeel Jeugd- en Opvoedhulp</a:t>
            </a:r>
          </a:p>
        </p:txBody>
      </p:sp>
      <p:sp>
        <p:nvSpPr>
          <p:cNvPr id="3" name="Ondertitel 2"/>
          <p:cNvSpPr>
            <a:spLocks noGrp="1"/>
          </p:cNvSpPr>
          <p:nvPr>
            <p:ph type="subTitle" idx="1"/>
          </p:nvPr>
        </p:nvSpPr>
        <p:spPr/>
        <p:txBody>
          <a:bodyPr rtlCol="0"/>
          <a:lstStyle/>
          <a:p>
            <a:r>
              <a:rPr lang="nl-NL" dirty="0"/>
              <a:t>Module A – les 11</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D5451-F42C-4CB1-8344-A04022CAE733}"/>
              </a:ext>
            </a:extLst>
          </p:cNvPr>
          <p:cNvSpPr>
            <a:spLocks noGrp="1"/>
          </p:cNvSpPr>
          <p:nvPr>
            <p:ph type="title"/>
          </p:nvPr>
        </p:nvSpPr>
        <p:spPr/>
        <p:txBody>
          <a:bodyPr/>
          <a:lstStyle/>
          <a:p>
            <a:r>
              <a:rPr lang="nl-NL" dirty="0"/>
              <a:t>CGT</a:t>
            </a:r>
          </a:p>
        </p:txBody>
      </p:sp>
      <p:sp>
        <p:nvSpPr>
          <p:cNvPr id="3" name="Tijdelijke aanduiding voor inhoud 2">
            <a:extLst>
              <a:ext uri="{FF2B5EF4-FFF2-40B4-BE49-F238E27FC236}">
                <a16:creationId xmlns:a16="http://schemas.microsoft.com/office/drawing/2014/main" id="{D33F88C6-F824-498E-B1E6-2E487C6B9AA5}"/>
              </a:ext>
            </a:extLst>
          </p:cNvPr>
          <p:cNvSpPr>
            <a:spLocks noGrp="1"/>
          </p:cNvSpPr>
          <p:nvPr>
            <p:ph sz="half" idx="1"/>
          </p:nvPr>
        </p:nvSpPr>
        <p:spPr/>
        <p:txBody>
          <a:bodyPr/>
          <a:lstStyle/>
          <a:p>
            <a:r>
              <a:rPr lang="nl-NL" dirty="0"/>
              <a:t>Een therapie die je helpt je gedachten te labelen en om te zetten naar meer </a:t>
            </a:r>
            <a:r>
              <a:rPr lang="nl-NL" dirty="0" err="1"/>
              <a:t>reëele</a:t>
            </a:r>
            <a:r>
              <a:rPr lang="nl-NL" dirty="0"/>
              <a:t> gedachten</a:t>
            </a:r>
          </a:p>
          <a:p>
            <a:r>
              <a:rPr lang="nl-NL" dirty="0"/>
              <a:t>Onderdeel van CGT is het G-schema. Dit schema kan ook jij toepassen bij jezelf, mensen om je heen of cliënten</a:t>
            </a:r>
          </a:p>
        </p:txBody>
      </p:sp>
      <p:pic>
        <p:nvPicPr>
          <p:cNvPr id="5" name="Onlinemedia 4" title="SBS6 Feiten &amp;amp; Fabels: CGt bij angststoornissen werkt">
            <a:hlinkClick r:id="" action="ppaction://media"/>
            <a:extLst>
              <a:ext uri="{FF2B5EF4-FFF2-40B4-BE49-F238E27FC236}">
                <a16:creationId xmlns:a16="http://schemas.microsoft.com/office/drawing/2014/main" id="{9112891A-0E25-4B16-857F-4203C88EEB13}"/>
              </a:ext>
            </a:extLst>
          </p:cNvPr>
          <p:cNvPicPr>
            <a:picLocks noGrp="1" noRot="1" noChangeAspect="1"/>
          </p:cNvPicPr>
          <p:nvPr>
            <p:ph sz="half" idx="2"/>
            <a:videoFile r:link="rId1"/>
          </p:nvPr>
        </p:nvPicPr>
        <p:blipFill>
          <a:blip r:embed="rId3"/>
          <a:stretch>
            <a:fillRect/>
          </a:stretch>
        </p:blipFill>
        <p:spPr>
          <a:xfrm>
            <a:off x="3230882" y="4443095"/>
            <a:ext cx="3048000" cy="1714500"/>
          </a:xfrm>
          <a:prstGeom prst="rect">
            <a:avLst/>
          </a:prstGeom>
        </p:spPr>
      </p:pic>
      <p:sp>
        <p:nvSpPr>
          <p:cNvPr id="6" name="Tekstvak 5">
            <a:extLst>
              <a:ext uri="{FF2B5EF4-FFF2-40B4-BE49-F238E27FC236}">
                <a16:creationId xmlns:a16="http://schemas.microsoft.com/office/drawing/2014/main" id="{EE93BA7E-90C4-471A-8BA3-7075D6EC4E55}"/>
              </a:ext>
            </a:extLst>
          </p:cNvPr>
          <p:cNvSpPr txBox="1"/>
          <p:nvPr/>
        </p:nvSpPr>
        <p:spPr>
          <a:xfrm>
            <a:off x="6577360" y="0"/>
            <a:ext cx="4070320" cy="5632311"/>
          </a:xfrm>
          <a:prstGeom prst="rect">
            <a:avLst/>
          </a:prstGeom>
          <a:noFill/>
        </p:spPr>
        <p:txBody>
          <a:bodyPr wrap="square" rtlCol="0">
            <a:spAutoFit/>
          </a:bodyPr>
          <a:lstStyle/>
          <a:p>
            <a:r>
              <a:rPr lang="nl-NL" dirty="0"/>
              <a:t>G-schema:</a:t>
            </a:r>
          </a:p>
          <a:p>
            <a:endParaRPr lang="nl-NL" dirty="0"/>
          </a:p>
          <a:p>
            <a:pPr marL="342900" indent="-342900">
              <a:buAutoNum type="arabicPeriod"/>
            </a:pPr>
            <a:r>
              <a:rPr lang="nl-NL" dirty="0"/>
              <a:t>Gebeurtenis</a:t>
            </a:r>
            <a:br>
              <a:rPr lang="nl-NL" dirty="0"/>
            </a:br>
            <a:r>
              <a:rPr lang="nl-NL" dirty="0"/>
              <a:t>Waar was ik, met wie? Wat gebeurde er?</a:t>
            </a:r>
          </a:p>
          <a:p>
            <a:pPr marL="342900" indent="-342900">
              <a:buAutoNum type="arabicPeriod"/>
            </a:pPr>
            <a:endParaRPr lang="nl-NL" dirty="0"/>
          </a:p>
          <a:p>
            <a:pPr marL="342900" indent="-342900">
              <a:buAutoNum type="arabicPeriod"/>
            </a:pPr>
            <a:r>
              <a:rPr lang="nl-NL" dirty="0"/>
              <a:t>Gedachten</a:t>
            </a:r>
            <a:br>
              <a:rPr lang="nl-NL" dirty="0"/>
            </a:br>
            <a:r>
              <a:rPr lang="nl-NL" dirty="0"/>
              <a:t>Wat dacht ik? Wat zei ik tegen mezelf en vond ik ervan?</a:t>
            </a:r>
          </a:p>
          <a:p>
            <a:pPr marL="342900" indent="-342900">
              <a:buAutoNum type="arabicPeriod"/>
            </a:pPr>
            <a:endParaRPr lang="nl-NL" dirty="0"/>
          </a:p>
          <a:p>
            <a:pPr marL="342900" indent="-342900">
              <a:buAutoNum type="arabicPeriod"/>
            </a:pPr>
            <a:r>
              <a:rPr lang="nl-NL" dirty="0"/>
              <a:t>Gevoelens</a:t>
            </a:r>
            <a:br>
              <a:rPr lang="nl-NL" dirty="0"/>
            </a:br>
            <a:r>
              <a:rPr lang="nl-NL" dirty="0"/>
              <a:t>Wat voelde ik? Welke emoties had ik?</a:t>
            </a:r>
          </a:p>
          <a:p>
            <a:pPr marL="342900" indent="-342900">
              <a:buAutoNum type="arabicPeriod"/>
            </a:pPr>
            <a:endParaRPr lang="nl-NL" dirty="0"/>
          </a:p>
          <a:p>
            <a:pPr marL="342900" indent="-342900">
              <a:buAutoNum type="arabicPeriod"/>
            </a:pPr>
            <a:r>
              <a:rPr lang="nl-NL" dirty="0"/>
              <a:t>Gedrag</a:t>
            </a:r>
            <a:br>
              <a:rPr lang="nl-NL" dirty="0"/>
            </a:br>
            <a:r>
              <a:rPr lang="nl-NL" dirty="0"/>
              <a:t>Wat deed ik? Hoe reageerde ik?</a:t>
            </a:r>
          </a:p>
          <a:p>
            <a:pPr marL="342900" indent="-342900">
              <a:buAutoNum type="arabicPeriod"/>
            </a:pPr>
            <a:endParaRPr lang="nl-NL" dirty="0"/>
          </a:p>
          <a:p>
            <a:pPr marL="342900" indent="-342900">
              <a:buAutoNum type="arabicPeriod"/>
            </a:pPr>
            <a:r>
              <a:rPr lang="nl-NL" dirty="0"/>
              <a:t>Gevolg</a:t>
            </a:r>
            <a:br>
              <a:rPr lang="nl-NL" dirty="0"/>
            </a:br>
            <a:r>
              <a:rPr lang="nl-NL" dirty="0"/>
              <a:t>Wat was het gevolg van wat ik deed of hoe ik reageerde?</a:t>
            </a:r>
          </a:p>
        </p:txBody>
      </p:sp>
    </p:spTree>
    <p:extLst>
      <p:ext uri="{BB962C8B-B14F-4D97-AF65-F5344CB8AC3E}">
        <p14:creationId xmlns:p14="http://schemas.microsoft.com/office/powerpoint/2010/main" val="123412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74CDF-AA6B-4AB6-B405-B2666536D00C}"/>
              </a:ext>
            </a:extLst>
          </p:cNvPr>
          <p:cNvSpPr>
            <a:spLocks noGrp="1"/>
          </p:cNvSpPr>
          <p:nvPr>
            <p:ph type="title"/>
          </p:nvPr>
        </p:nvSpPr>
        <p:spPr/>
        <p:txBody>
          <a:bodyPr/>
          <a:lstStyle/>
          <a:p>
            <a:r>
              <a:rPr lang="nl-NL" dirty="0"/>
              <a:t>Opdracht </a:t>
            </a:r>
          </a:p>
        </p:txBody>
      </p:sp>
      <p:sp>
        <p:nvSpPr>
          <p:cNvPr id="3" name="Tijdelijke aanduiding voor inhoud 2">
            <a:extLst>
              <a:ext uri="{FF2B5EF4-FFF2-40B4-BE49-F238E27FC236}">
                <a16:creationId xmlns:a16="http://schemas.microsoft.com/office/drawing/2014/main" id="{39630887-7000-489C-8757-6F40D6A0CF17}"/>
              </a:ext>
            </a:extLst>
          </p:cNvPr>
          <p:cNvSpPr>
            <a:spLocks noGrp="1"/>
          </p:cNvSpPr>
          <p:nvPr>
            <p:ph sz="half" idx="1"/>
          </p:nvPr>
        </p:nvSpPr>
        <p:spPr>
          <a:xfrm>
            <a:off x="1524000" y="1825625"/>
            <a:ext cx="8244408" cy="3474720"/>
          </a:xfrm>
        </p:spPr>
        <p:txBody>
          <a:bodyPr/>
          <a:lstStyle/>
          <a:p>
            <a:r>
              <a:rPr lang="nl-NL" dirty="0"/>
              <a:t>Werk in tweetallen</a:t>
            </a:r>
          </a:p>
          <a:p>
            <a:r>
              <a:rPr lang="nl-NL" dirty="0"/>
              <a:t>Neem een situatie in je hoofd waarin je bang was, heel erg boos werd of teleurgesteld bent geraakt</a:t>
            </a:r>
          </a:p>
          <a:p>
            <a:r>
              <a:rPr lang="nl-NL" dirty="0"/>
              <a:t>Je maatje stelt vragen volgens het G-schema en vult deze in op papier</a:t>
            </a:r>
          </a:p>
          <a:p>
            <a:r>
              <a:rPr lang="nl-NL" dirty="0"/>
              <a:t>Wissel om, zodat je allebei een keer het G-schema invult.</a:t>
            </a:r>
          </a:p>
          <a:p>
            <a:pPr marL="0" indent="0">
              <a:buNone/>
            </a:pPr>
            <a:endParaRPr lang="nl-NL" dirty="0"/>
          </a:p>
          <a:p>
            <a:endParaRPr lang="nl-NL" dirty="0"/>
          </a:p>
        </p:txBody>
      </p:sp>
      <p:sp>
        <p:nvSpPr>
          <p:cNvPr id="4" name="Tijdelijke aanduiding voor inhoud 3">
            <a:extLst>
              <a:ext uri="{FF2B5EF4-FFF2-40B4-BE49-F238E27FC236}">
                <a16:creationId xmlns:a16="http://schemas.microsoft.com/office/drawing/2014/main" id="{1C00C9F2-6B11-47CB-A11E-24D66F575AB5}"/>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389584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13FF2-1068-43B4-8D68-E4480500B59B}"/>
              </a:ext>
            </a:extLst>
          </p:cNvPr>
          <p:cNvSpPr>
            <a:spLocks noGrp="1"/>
          </p:cNvSpPr>
          <p:nvPr>
            <p:ph type="title"/>
          </p:nvPr>
        </p:nvSpPr>
        <p:spPr/>
        <p:txBody>
          <a:bodyPr/>
          <a:lstStyle/>
          <a:p>
            <a:r>
              <a:rPr lang="nl-NL" dirty="0"/>
              <a:t>Wanneer gebruik je dit G-schema?</a:t>
            </a:r>
          </a:p>
        </p:txBody>
      </p:sp>
      <p:sp>
        <p:nvSpPr>
          <p:cNvPr id="3" name="Tijdelijke aanduiding voor inhoud 2">
            <a:extLst>
              <a:ext uri="{FF2B5EF4-FFF2-40B4-BE49-F238E27FC236}">
                <a16:creationId xmlns:a16="http://schemas.microsoft.com/office/drawing/2014/main" id="{F5028950-A226-4022-ACAF-8D090C3ADD10}"/>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79E6A96A-FEE2-4016-A765-854D7F7C0946}"/>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42779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D0472-433F-40EB-B143-C887FE7BBBDE}"/>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C140B3E0-4AE9-42E7-A47B-17D31D89F8A7}"/>
              </a:ext>
            </a:extLst>
          </p:cNvPr>
          <p:cNvSpPr>
            <a:spLocks noGrp="1"/>
          </p:cNvSpPr>
          <p:nvPr>
            <p:ph sz="half" idx="1"/>
          </p:nvPr>
        </p:nvSpPr>
        <p:spPr/>
        <p:txBody>
          <a:bodyPr>
            <a:normAutofit lnSpcReduction="10000"/>
          </a:bodyPr>
          <a:lstStyle/>
          <a:p>
            <a:r>
              <a:rPr lang="nl-NL" dirty="0"/>
              <a:t>Volgende week:</a:t>
            </a:r>
          </a:p>
          <a:p>
            <a:r>
              <a:rPr lang="nl-NL" dirty="0"/>
              <a:t>Oplossingsgericht werken</a:t>
            </a:r>
          </a:p>
          <a:p>
            <a:r>
              <a:rPr lang="nl-NL" dirty="0" err="1"/>
              <a:t>Kids</a:t>
            </a:r>
            <a:r>
              <a:rPr lang="nl-NL" dirty="0"/>
              <a:t> skills</a:t>
            </a:r>
          </a:p>
          <a:p>
            <a:r>
              <a:rPr lang="nl-NL" dirty="0"/>
              <a:t>Wondervragen en schaalvragen</a:t>
            </a:r>
          </a:p>
        </p:txBody>
      </p:sp>
      <p:sp>
        <p:nvSpPr>
          <p:cNvPr id="4" name="Tijdelijke aanduiding voor inhoud 3">
            <a:extLst>
              <a:ext uri="{FF2B5EF4-FFF2-40B4-BE49-F238E27FC236}">
                <a16:creationId xmlns:a16="http://schemas.microsoft.com/office/drawing/2014/main" id="{734238BF-11A8-4304-BEAF-99555249499D}"/>
              </a:ext>
            </a:extLst>
          </p:cNvPr>
          <p:cNvSpPr>
            <a:spLocks noGrp="1"/>
          </p:cNvSpPr>
          <p:nvPr>
            <p:ph sz="half" idx="2"/>
          </p:nvPr>
        </p:nvSpPr>
        <p:spPr/>
        <p:txBody>
          <a:bodyPr>
            <a:normAutofit lnSpcReduction="10000"/>
          </a:bodyPr>
          <a:lstStyle/>
          <a:p>
            <a:r>
              <a:rPr lang="nl-NL" dirty="0"/>
              <a:t>Doelen?</a:t>
            </a:r>
          </a:p>
          <a:p>
            <a:endParaRPr lang="nl-NL" dirty="0"/>
          </a:p>
          <a:p>
            <a:r>
              <a:rPr lang="nl-NL" dirty="0"/>
              <a:t>Aan het eind van deze les, weet je:</a:t>
            </a:r>
          </a:p>
          <a:p>
            <a:r>
              <a:rPr lang="nl-NL" dirty="0"/>
              <a:t>Hoe je leerdoelen moet opstellen</a:t>
            </a:r>
          </a:p>
          <a:p>
            <a:r>
              <a:rPr lang="nl-NL" dirty="0"/>
              <a:t>Wat je bereikt met leerdoelen</a:t>
            </a:r>
          </a:p>
          <a:p>
            <a:r>
              <a:rPr lang="nl-NL" dirty="0"/>
              <a:t>Wat de kracht is van gedachten</a:t>
            </a:r>
          </a:p>
          <a:p>
            <a:r>
              <a:rPr lang="nl-NL"/>
              <a:t>Wat CGT is en hoe je het G-schema kan toepassen</a:t>
            </a:r>
          </a:p>
          <a:p>
            <a:endParaRPr lang="nl-NL"/>
          </a:p>
        </p:txBody>
      </p:sp>
    </p:spTree>
    <p:extLst>
      <p:ext uri="{BB962C8B-B14F-4D97-AF65-F5344CB8AC3E}">
        <p14:creationId xmlns:p14="http://schemas.microsoft.com/office/powerpoint/2010/main" val="165707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Programma</a:t>
            </a:r>
          </a:p>
        </p:txBody>
      </p:sp>
      <p:sp>
        <p:nvSpPr>
          <p:cNvPr id="3" name="Tijdelijke aanduiding voor inhoud 2"/>
          <p:cNvSpPr>
            <a:spLocks noGrp="1"/>
          </p:cNvSpPr>
          <p:nvPr>
            <p:ph sz="half" idx="1"/>
          </p:nvPr>
        </p:nvSpPr>
        <p:spPr/>
        <p:txBody>
          <a:bodyPr rtlCol="0">
            <a:normAutofit lnSpcReduction="10000"/>
          </a:bodyPr>
          <a:lstStyle/>
          <a:p>
            <a:pPr marL="285750" indent="-285750">
              <a:buFontTx/>
              <a:buChar char="-"/>
            </a:pPr>
            <a:r>
              <a:rPr lang="nl-NL" dirty="0"/>
              <a:t>Check aanwezigheid</a:t>
            </a:r>
          </a:p>
          <a:p>
            <a:pPr marL="285750" indent="-285750">
              <a:buFontTx/>
              <a:buChar char="-"/>
            </a:pPr>
            <a:r>
              <a:rPr lang="nl-NL" dirty="0"/>
              <a:t>Theorie </a:t>
            </a:r>
          </a:p>
          <a:p>
            <a:pPr marL="285750" indent="-285750">
              <a:buFontTx/>
              <a:buChar char="-"/>
            </a:pPr>
            <a:r>
              <a:rPr lang="nl-NL" dirty="0"/>
              <a:t>Opdrachten</a:t>
            </a:r>
          </a:p>
          <a:p>
            <a:pPr marL="285750" indent="-285750">
              <a:buFontTx/>
              <a:buChar char="-"/>
            </a:pPr>
            <a:r>
              <a:rPr lang="nl-NL" dirty="0"/>
              <a:t>Afsluiting</a:t>
            </a:r>
          </a:p>
          <a:p>
            <a:pPr rtl="0"/>
            <a:endParaRPr lang="nl-NL" dirty="0"/>
          </a:p>
        </p:txBody>
      </p:sp>
      <p:sp>
        <p:nvSpPr>
          <p:cNvPr id="4" name="Tijdelijke aanduiding voor inhoud 3"/>
          <p:cNvSpPr>
            <a:spLocks noGrp="1"/>
          </p:cNvSpPr>
          <p:nvPr>
            <p:ph sz="half" idx="2"/>
          </p:nvPr>
        </p:nvSpPr>
        <p:spPr/>
        <p:txBody>
          <a:bodyPr rtlCol="0">
            <a:normAutofit lnSpcReduction="10000"/>
          </a:bodyPr>
          <a:lstStyle/>
          <a:p>
            <a:pPr rtl="0"/>
            <a:r>
              <a:rPr lang="nl-NL" dirty="0"/>
              <a:t>Doelen?</a:t>
            </a:r>
          </a:p>
          <a:p>
            <a:pPr rtl="0"/>
            <a:endParaRPr lang="nl-NL" dirty="0"/>
          </a:p>
          <a:p>
            <a:pPr rtl="0"/>
            <a:r>
              <a:rPr lang="nl-NL" dirty="0"/>
              <a:t>Aan het eind van deze les, weet je:</a:t>
            </a:r>
          </a:p>
          <a:p>
            <a:pPr rtl="0"/>
            <a:r>
              <a:rPr lang="nl-NL" dirty="0"/>
              <a:t>Hoe je leerdoelen moet opstellen</a:t>
            </a:r>
          </a:p>
          <a:p>
            <a:pPr rtl="0"/>
            <a:r>
              <a:rPr lang="nl-NL" dirty="0"/>
              <a:t>Wat je bereikt met leerdoelen</a:t>
            </a:r>
          </a:p>
          <a:p>
            <a:pPr rtl="0"/>
            <a:r>
              <a:rPr lang="nl-NL" dirty="0"/>
              <a:t>Wat de kracht is van gedachten</a:t>
            </a:r>
          </a:p>
          <a:p>
            <a:pPr rtl="0"/>
            <a:r>
              <a:rPr lang="nl-NL" dirty="0"/>
              <a:t>Wat CGT is en hoe je het G-schema kan toepassen</a:t>
            </a:r>
          </a:p>
          <a:p>
            <a:pPr rtl="0"/>
            <a:endParaRPr lang="nl-NL" dirty="0"/>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BCFC7-51D3-40AA-A713-CB5D7769CE8D}"/>
              </a:ext>
            </a:extLst>
          </p:cNvPr>
          <p:cNvSpPr>
            <a:spLocks noGrp="1"/>
          </p:cNvSpPr>
          <p:nvPr>
            <p:ph type="title"/>
          </p:nvPr>
        </p:nvSpPr>
        <p:spPr/>
        <p:txBody>
          <a:bodyPr/>
          <a:lstStyle/>
          <a:p>
            <a:r>
              <a:rPr lang="nl-NL" dirty="0"/>
              <a:t>Leerdoelen</a:t>
            </a:r>
          </a:p>
        </p:txBody>
      </p:sp>
      <p:sp>
        <p:nvSpPr>
          <p:cNvPr id="3" name="Tijdelijke aanduiding voor inhoud 2">
            <a:extLst>
              <a:ext uri="{FF2B5EF4-FFF2-40B4-BE49-F238E27FC236}">
                <a16:creationId xmlns:a16="http://schemas.microsoft.com/office/drawing/2014/main" id="{DDC078D9-083C-40F2-86A9-477E9D1A89E4}"/>
              </a:ext>
            </a:extLst>
          </p:cNvPr>
          <p:cNvSpPr>
            <a:spLocks noGrp="1"/>
          </p:cNvSpPr>
          <p:nvPr>
            <p:ph sz="half" idx="1"/>
          </p:nvPr>
        </p:nvSpPr>
        <p:spPr/>
        <p:txBody>
          <a:bodyPr/>
          <a:lstStyle/>
          <a:p>
            <a:r>
              <a:rPr lang="nl-NL" dirty="0"/>
              <a:t>Waarvoor?</a:t>
            </a:r>
          </a:p>
          <a:p>
            <a:r>
              <a:rPr lang="nl-NL" dirty="0"/>
              <a:t>Om je te ontwikkelen</a:t>
            </a:r>
          </a:p>
          <a:p>
            <a:r>
              <a:rPr lang="nl-NL" dirty="0"/>
              <a:t>Om verder te komen</a:t>
            </a:r>
          </a:p>
          <a:p>
            <a:r>
              <a:rPr lang="nl-NL" dirty="0"/>
              <a:t>Om te werken aan vaardigheden en eigenschappen</a:t>
            </a:r>
          </a:p>
          <a:p>
            <a:r>
              <a:rPr lang="nl-NL" dirty="0"/>
              <a:t>Om ander gedrag aan te leren</a:t>
            </a:r>
          </a:p>
          <a:p>
            <a:endParaRPr lang="nl-NL" dirty="0"/>
          </a:p>
        </p:txBody>
      </p:sp>
      <p:sp>
        <p:nvSpPr>
          <p:cNvPr id="4" name="Tijdelijke aanduiding voor inhoud 3">
            <a:extLst>
              <a:ext uri="{FF2B5EF4-FFF2-40B4-BE49-F238E27FC236}">
                <a16:creationId xmlns:a16="http://schemas.microsoft.com/office/drawing/2014/main" id="{84194A59-2655-479F-9EBB-5E17CB8C3869}"/>
              </a:ext>
            </a:extLst>
          </p:cNvPr>
          <p:cNvSpPr>
            <a:spLocks noGrp="1"/>
          </p:cNvSpPr>
          <p:nvPr>
            <p:ph sz="half" idx="2"/>
          </p:nvPr>
        </p:nvSpPr>
        <p:spPr/>
        <p:txBody>
          <a:bodyPr/>
          <a:lstStyle/>
          <a:p>
            <a:r>
              <a:rPr lang="nl-NL" dirty="0"/>
              <a:t>Om ander gedrag aan te leren…</a:t>
            </a:r>
          </a:p>
          <a:p>
            <a:r>
              <a:rPr lang="nl-NL" dirty="0"/>
              <a:t>Waarom zou je dat willen?</a:t>
            </a:r>
          </a:p>
        </p:txBody>
      </p:sp>
    </p:spTree>
    <p:extLst>
      <p:ext uri="{BB962C8B-B14F-4D97-AF65-F5344CB8AC3E}">
        <p14:creationId xmlns:p14="http://schemas.microsoft.com/office/powerpoint/2010/main" val="174118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3A1F1-85EA-4714-8530-3F29905B6C3F}"/>
              </a:ext>
            </a:extLst>
          </p:cNvPr>
          <p:cNvSpPr>
            <a:spLocks noGrp="1"/>
          </p:cNvSpPr>
          <p:nvPr>
            <p:ph type="title"/>
          </p:nvPr>
        </p:nvSpPr>
        <p:spPr/>
        <p:txBody>
          <a:bodyPr/>
          <a:lstStyle/>
          <a:p>
            <a:r>
              <a:rPr lang="nl-NL" dirty="0"/>
              <a:t>Leerdoelen</a:t>
            </a:r>
          </a:p>
        </p:txBody>
      </p:sp>
      <p:sp>
        <p:nvSpPr>
          <p:cNvPr id="3" name="Tijdelijke aanduiding voor inhoud 2">
            <a:extLst>
              <a:ext uri="{FF2B5EF4-FFF2-40B4-BE49-F238E27FC236}">
                <a16:creationId xmlns:a16="http://schemas.microsoft.com/office/drawing/2014/main" id="{AF82161F-7B7F-42C6-AE15-D8386B413062}"/>
              </a:ext>
            </a:extLst>
          </p:cNvPr>
          <p:cNvSpPr>
            <a:spLocks noGrp="1"/>
          </p:cNvSpPr>
          <p:nvPr>
            <p:ph sz="half" idx="1"/>
          </p:nvPr>
        </p:nvSpPr>
        <p:spPr/>
        <p:txBody>
          <a:bodyPr>
            <a:normAutofit/>
          </a:bodyPr>
          <a:lstStyle/>
          <a:p>
            <a:r>
              <a:rPr lang="nl-NL" dirty="0"/>
              <a:t>Hoe maak je een leerdoel?</a:t>
            </a:r>
          </a:p>
          <a:p>
            <a:r>
              <a:rPr lang="nl-NL" dirty="0"/>
              <a:t>En waar moet deze aan voldoen?</a:t>
            </a:r>
          </a:p>
        </p:txBody>
      </p:sp>
      <p:sp>
        <p:nvSpPr>
          <p:cNvPr id="4" name="Tijdelijke aanduiding voor inhoud 3">
            <a:extLst>
              <a:ext uri="{FF2B5EF4-FFF2-40B4-BE49-F238E27FC236}">
                <a16:creationId xmlns:a16="http://schemas.microsoft.com/office/drawing/2014/main" id="{D75C01AE-216B-48BC-AABA-59700BB1D2AC}"/>
              </a:ext>
            </a:extLst>
          </p:cNvPr>
          <p:cNvSpPr>
            <a:spLocks noGrp="1"/>
          </p:cNvSpPr>
          <p:nvPr>
            <p:ph sz="half" idx="2"/>
          </p:nvPr>
        </p:nvSpPr>
        <p:spPr>
          <a:xfrm>
            <a:off x="6278880" y="1825624"/>
            <a:ext cx="4389120" cy="4483695"/>
          </a:xfrm>
        </p:spPr>
        <p:txBody>
          <a:bodyPr>
            <a:normAutofit/>
          </a:bodyPr>
          <a:lstStyle/>
          <a:p>
            <a:r>
              <a:rPr lang="nl-NL" dirty="0"/>
              <a:t>S</a:t>
            </a:r>
          </a:p>
          <a:p>
            <a:endParaRPr lang="nl-NL" dirty="0"/>
          </a:p>
          <a:p>
            <a:r>
              <a:rPr lang="nl-NL" dirty="0"/>
              <a:t>M</a:t>
            </a:r>
          </a:p>
          <a:p>
            <a:endParaRPr lang="nl-NL" dirty="0"/>
          </a:p>
          <a:p>
            <a:r>
              <a:rPr lang="nl-NL" dirty="0"/>
              <a:t>A</a:t>
            </a:r>
          </a:p>
          <a:p>
            <a:endParaRPr lang="nl-NL" dirty="0"/>
          </a:p>
          <a:p>
            <a:r>
              <a:rPr lang="nl-NL" dirty="0"/>
              <a:t>R</a:t>
            </a:r>
          </a:p>
          <a:p>
            <a:endParaRPr lang="nl-NL" dirty="0"/>
          </a:p>
          <a:p>
            <a:r>
              <a:rPr lang="nl-NL" dirty="0"/>
              <a:t>T</a:t>
            </a:r>
          </a:p>
        </p:txBody>
      </p:sp>
    </p:spTree>
    <p:extLst>
      <p:ext uri="{BB962C8B-B14F-4D97-AF65-F5344CB8AC3E}">
        <p14:creationId xmlns:p14="http://schemas.microsoft.com/office/powerpoint/2010/main" val="94129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784B9-756C-4F0C-A74E-EF6DAB85D741}"/>
              </a:ext>
            </a:extLst>
          </p:cNvPr>
          <p:cNvSpPr>
            <a:spLocks noGrp="1"/>
          </p:cNvSpPr>
          <p:nvPr>
            <p:ph type="title"/>
          </p:nvPr>
        </p:nvSpPr>
        <p:spPr>
          <a:xfrm>
            <a:off x="844024" y="474981"/>
            <a:ext cx="9829800" cy="1082674"/>
          </a:xfrm>
        </p:spPr>
        <p:txBody>
          <a:bodyPr/>
          <a:lstStyle/>
          <a:p>
            <a:r>
              <a:rPr lang="nl-NL" dirty="0"/>
              <a:t>Leerdoelen</a:t>
            </a:r>
          </a:p>
        </p:txBody>
      </p:sp>
      <p:sp>
        <p:nvSpPr>
          <p:cNvPr id="3" name="Tijdelijke aanduiding voor inhoud 2">
            <a:extLst>
              <a:ext uri="{FF2B5EF4-FFF2-40B4-BE49-F238E27FC236}">
                <a16:creationId xmlns:a16="http://schemas.microsoft.com/office/drawing/2014/main" id="{214B85EE-247D-4675-89F2-9A3E88232A49}"/>
              </a:ext>
            </a:extLst>
          </p:cNvPr>
          <p:cNvSpPr>
            <a:spLocks noGrp="1"/>
          </p:cNvSpPr>
          <p:nvPr>
            <p:ph sz="half" idx="1"/>
          </p:nvPr>
        </p:nvSpPr>
        <p:spPr/>
        <p:txBody>
          <a:bodyPr>
            <a:normAutofit/>
          </a:bodyPr>
          <a:lstStyle/>
          <a:p>
            <a:r>
              <a:rPr lang="nl-NL" dirty="0"/>
              <a:t>Soms wil iemand helemaal niet werken aan een leerdoel, of is het niet zijn leerdoel… en dan?</a:t>
            </a:r>
          </a:p>
        </p:txBody>
      </p:sp>
      <p:sp>
        <p:nvSpPr>
          <p:cNvPr id="4" name="Tijdelijke aanduiding voor inhoud 3">
            <a:extLst>
              <a:ext uri="{FF2B5EF4-FFF2-40B4-BE49-F238E27FC236}">
                <a16:creationId xmlns:a16="http://schemas.microsoft.com/office/drawing/2014/main" id="{34953823-1EF6-4474-A65F-29671642DADB}"/>
              </a:ext>
            </a:extLst>
          </p:cNvPr>
          <p:cNvSpPr>
            <a:spLocks noGrp="1"/>
          </p:cNvSpPr>
          <p:nvPr>
            <p:ph sz="half" idx="2"/>
          </p:nvPr>
        </p:nvSpPr>
        <p:spPr>
          <a:xfrm>
            <a:off x="6278880" y="1340768"/>
            <a:ext cx="4389120" cy="4032448"/>
          </a:xfrm>
        </p:spPr>
        <p:txBody>
          <a:bodyPr>
            <a:normAutofit/>
          </a:bodyPr>
          <a:lstStyle/>
          <a:p>
            <a:r>
              <a:rPr lang="nl-NL" dirty="0"/>
              <a:t>Kijk of je gezamenlijk tot een eigen leerdoel van de cliënt kan komen</a:t>
            </a:r>
          </a:p>
          <a:p>
            <a:r>
              <a:rPr lang="nl-NL" dirty="0"/>
              <a:t>Probeer de cliënt het leerdoel te laten formuleren</a:t>
            </a:r>
          </a:p>
          <a:p>
            <a:r>
              <a:rPr lang="nl-NL" dirty="0"/>
              <a:t>Benoem voordelen van het leerdoel en de te leren vaardigheid</a:t>
            </a:r>
          </a:p>
          <a:p>
            <a:r>
              <a:rPr lang="nl-NL" dirty="0"/>
              <a:t>Benoem wat het hem/haar zal opleveren</a:t>
            </a:r>
          </a:p>
          <a:p>
            <a:r>
              <a:rPr lang="nl-NL" dirty="0"/>
              <a:t>Verdeel het leerdoel in meerdere kleinere leerdoelen. Dat maakt het overzichtelijker.</a:t>
            </a:r>
          </a:p>
          <a:p>
            <a:endParaRPr lang="nl-NL" dirty="0"/>
          </a:p>
        </p:txBody>
      </p:sp>
    </p:spTree>
    <p:extLst>
      <p:ext uri="{BB962C8B-B14F-4D97-AF65-F5344CB8AC3E}">
        <p14:creationId xmlns:p14="http://schemas.microsoft.com/office/powerpoint/2010/main" val="210690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24236E-CB71-4E4A-BADE-C28B8B0EB6F9}"/>
              </a:ext>
            </a:extLst>
          </p:cNvPr>
          <p:cNvSpPr>
            <a:spLocks noGrp="1"/>
          </p:cNvSpPr>
          <p:nvPr>
            <p:ph type="title"/>
          </p:nvPr>
        </p:nvSpPr>
        <p:spPr/>
        <p:txBody>
          <a:bodyPr/>
          <a:lstStyle/>
          <a:p>
            <a:r>
              <a:rPr lang="nl-NL" dirty="0"/>
              <a:t>Casus…</a:t>
            </a:r>
          </a:p>
        </p:txBody>
      </p:sp>
      <p:sp>
        <p:nvSpPr>
          <p:cNvPr id="3" name="Tijdelijke aanduiding voor inhoud 2">
            <a:extLst>
              <a:ext uri="{FF2B5EF4-FFF2-40B4-BE49-F238E27FC236}">
                <a16:creationId xmlns:a16="http://schemas.microsoft.com/office/drawing/2014/main" id="{83D9D81A-53AA-434E-A440-883D537D4C9E}"/>
              </a:ext>
            </a:extLst>
          </p:cNvPr>
          <p:cNvSpPr>
            <a:spLocks noGrp="1"/>
          </p:cNvSpPr>
          <p:nvPr>
            <p:ph sz="half" idx="1"/>
          </p:nvPr>
        </p:nvSpPr>
        <p:spPr>
          <a:xfrm>
            <a:off x="1524000" y="1825625"/>
            <a:ext cx="9108504" cy="3474720"/>
          </a:xfrm>
        </p:spPr>
        <p:txBody>
          <a:bodyPr>
            <a:normAutofit lnSpcReduction="10000"/>
          </a:bodyPr>
          <a:lstStyle/>
          <a:p>
            <a:r>
              <a:rPr lang="nl-NL" dirty="0"/>
              <a:t>Het gaat over Samira. Samira zit op het speciaal voortgezet onderwijs en is 14 jaar oud. Samira zit nog niet zo heel erg lang op deze school. Hiervoor zat Samira op een andere school, maar daar werd ze erg gepest. De kinderen op deze school sloten haar buiten en noemden haar ‘achterlijke koe’. Dit heeft Samira erg geraakt. Nu ze op deze school zit, is ze gesloten en sluit ze zich af. Ze durft geen vragen te stellen als ze het niet begrijpt en praat eigenlijk amper met klasgenootjes en docenten. </a:t>
            </a:r>
          </a:p>
          <a:p>
            <a:endParaRPr lang="nl-NL" dirty="0"/>
          </a:p>
          <a:p>
            <a:r>
              <a:rPr lang="nl-NL" dirty="0"/>
              <a:t>Opdracht:</a:t>
            </a:r>
          </a:p>
          <a:p>
            <a:r>
              <a:rPr lang="nl-NL" dirty="0"/>
              <a:t>Verplaats je in Samira haar situatie en maak minimaal 2 leerdoelen voor haar. Deze leerdoelen moeten SMART zijn.</a:t>
            </a:r>
          </a:p>
        </p:txBody>
      </p:sp>
    </p:spTree>
    <p:extLst>
      <p:ext uri="{BB962C8B-B14F-4D97-AF65-F5344CB8AC3E}">
        <p14:creationId xmlns:p14="http://schemas.microsoft.com/office/powerpoint/2010/main" val="411713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4DB9C-57D3-4EFF-9DCF-485028D69753}"/>
              </a:ext>
            </a:extLst>
          </p:cNvPr>
          <p:cNvSpPr>
            <a:spLocks noGrp="1"/>
          </p:cNvSpPr>
          <p:nvPr>
            <p:ph type="title"/>
          </p:nvPr>
        </p:nvSpPr>
        <p:spPr/>
        <p:txBody>
          <a:bodyPr/>
          <a:lstStyle/>
          <a:p>
            <a:r>
              <a:rPr lang="nl-NL" dirty="0"/>
              <a:t>Wat heb je aan leerdoelen?!</a:t>
            </a:r>
          </a:p>
        </p:txBody>
      </p:sp>
      <p:sp>
        <p:nvSpPr>
          <p:cNvPr id="3" name="Tijdelijke aanduiding voor inhoud 2">
            <a:extLst>
              <a:ext uri="{FF2B5EF4-FFF2-40B4-BE49-F238E27FC236}">
                <a16:creationId xmlns:a16="http://schemas.microsoft.com/office/drawing/2014/main" id="{108D228E-AD4C-4362-BCAF-15BF7E35ACC7}"/>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7707B624-5A3D-46D2-857A-82DBD1E743FA}"/>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61507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480CE-CA5A-492C-875F-4567B46B9B6E}"/>
              </a:ext>
            </a:extLst>
          </p:cNvPr>
          <p:cNvSpPr>
            <a:spLocks noGrp="1"/>
          </p:cNvSpPr>
          <p:nvPr>
            <p:ph type="title"/>
          </p:nvPr>
        </p:nvSpPr>
        <p:spPr/>
        <p:txBody>
          <a:bodyPr/>
          <a:lstStyle/>
          <a:p>
            <a:r>
              <a:rPr lang="nl-NL" dirty="0" err="1"/>
              <a:t>Epictetus</a:t>
            </a:r>
            <a:r>
              <a:rPr lang="nl-NL" dirty="0"/>
              <a:t> zei ooit: ‘Niet de dingen zelf maken de mensen van streek, maar hun gedachten erover.’</a:t>
            </a:r>
          </a:p>
        </p:txBody>
      </p:sp>
      <p:sp>
        <p:nvSpPr>
          <p:cNvPr id="3" name="Tijdelijke aanduiding voor inhoud 2">
            <a:extLst>
              <a:ext uri="{FF2B5EF4-FFF2-40B4-BE49-F238E27FC236}">
                <a16:creationId xmlns:a16="http://schemas.microsoft.com/office/drawing/2014/main" id="{5B74543C-4820-4EA0-8236-2080179066E4}"/>
              </a:ext>
            </a:extLst>
          </p:cNvPr>
          <p:cNvSpPr>
            <a:spLocks noGrp="1"/>
          </p:cNvSpPr>
          <p:nvPr>
            <p:ph sz="half" idx="1"/>
          </p:nvPr>
        </p:nvSpPr>
        <p:spPr>
          <a:xfrm>
            <a:off x="1524000" y="1825625"/>
            <a:ext cx="9396536" cy="3474720"/>
          </a:xfrm>
        </p:spPr>
        <p:txBody>
          <a:bodyPr/>
          <a:lstStyle/>
          <a:p>
            <a:pPr marL="0" indent="0">
              <a:buNone/>
            </a:pPr>
            <a:r>
              <a:rPr lang="nl-NL" dirty="0"/>
              <a:t>Steek je hand op, als je je herkent in de volgende gedachten:</a:t>
            </a:r>
          </a:p>
          <a:p>
            <a:pPr marL="457200" indent="-457200">
              <a:buAutoNum type="arabicPeriod"/>
            </a:pPr>
            <a:r>
              <a:rPr lang="nl-NL" dirty="0"/>
              <a:t>Hij/zij zal me wel niet aardig vinden</a:t>
            </a:r>
          </a:p>
          <a:p>
            <a:pPr marL="457200" indent="-457200">
              <a:buAutoNum type="arabicPeriod"/>
            </a:pPr>
            <a:r>
              <a:rPr lang="nl-NL" dirty="0"/>
              <a:t>Die collega vindt me vast onervaren</a:t>
            </a:r>
          </a:p>
          <a:p>
            <a:pPr marL="457200" indent="-457200">
              <a:buAutoNum type="arabicPeriod"/>
            </a:pPr>
            <a:r>
              <a:rPr lang="nl-NL" dirty="0"/>
              <a:t>Ik stel maar geen vraag. Wat moet hij/zij wel niet denken?</a:t>
            </a:r>
          </a:p>
          <a:p>
            <a:pPr marL="457200" indent="-457200">
              <a:buAutoNum type="arabicPeriod"/>
            </a:pPr>
            <a:r>
              <a:rPr lang="nl-NL" dirty="0"/>
              <a:t>Hij/zij heeft echt een veel te grote bek</a:t>
            </a:r>
          </a:p>
          <a:p>
            <a:pPr marL="457200" indent="-457200">
              <a:buAutoNum type="arabicPeriod"/>
            </a:pPr>
            <a:r>
              <a:rPr lang="nl-NL" dirty="0"/>
              <a:t>Ik kan het niet! Dit lukt me nooit!</a:t>
            </a:r>
          </a:p>
          <a:p>
            <a:pPr marL="457200" indent="-457200">
              <a:buAutoNum type="arabicPeriod"/>
            </a:pPr>
            <a:r>
              <a:rPr lang="nl-NL" dirty="0"/>
              <a:t>Ik weet zeker dat ik dit kan.</a:t>
            </a:r>
          </a:p>
        </p:txBody>
      </p:sp>
    </p:spTree>
    <p:extLst>
      <p:ext uri="{BB962C8B-B14F-4D97-AF65-F5344CB8AC3E}">
        <p14:creationId xmlns:p14="http://schemas.microsoft.com/office/powerpoint/2010/main" val="34974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DD766-C2E9-4333-BC73-76C80D5515FA}"/>
              </a:ext>
            </a:extLst>
          </p:cNvPr>
          <p:cNvSpPr>
            <a:spLocks noGrp="1"/>
          </p:cNvSpPr>
          <p:nvPr>
            <p:ph type="title"/>
          </p:nvPr>
        </p:nvSpPr>
        <p:spPr/>
        <p:txBody>
          <a:bodyPr/>
          <a:lstStyle/>
          <a:p>
            <a:r>
              <a:rPr lang="nl-NL" dirty="0"/>
              <a:t>Gedachten bepalen…</a:t>
            </a:r>
          </a:p>
        </p:txBody>
      </p:sp>
      <p:sp>
        <p:nvSpPr>
          <p:cNvPr id="3" name="Tijdelijke aanduiding voor inhoud 2">
            <a:extLst>
              <a:ext uri="{FF2B5EF4-FFF2-40B4-BE49-F238E27FC236}">
                <a16:creationId xmlns:a16="http://schemas.microsoft.com/office/drawing/2014/main" id="{C0F3C7DF-2231-4517-9232-9002DDD1A57B}"/>
              </a:ext>
            </a:extLst>
          </p:cNvPr>
          <p:cNvSpPr>
            <a:spLocks noGrp="1"/>
          </p:cNvSpPr>
          <p:nvPr>
            <p:ph sz="half" idx="1"/>
          </p:nvPr>
        </p:nvSpPr>
        <p:spPr/>
        <p:txBody>
          <a:bodyPr/>
          <a:lstStyle/>
          <a:p>
            <a:r>
              <a:rPr lang="nl-NL" dirty="0"/>
              <a:t>Wat je denkt</a:t>
            </a:r>
          </a:p>
          <a:p>
            <a:endParaRPr lang="nl-NL" dirty="0"/>
          </a:p>
          <a:p>
            <a:r>
              <a:rPr lang="nl-NL" dirty="0"/>
              <a:t>Wat je voelt</a:t>
            </a:r>
          </a:p>
          <a:p>
            <a:endParaRPr lang="nl-NL" dirty="0"/>
          </a:p>
          <a:p>
            <a:r>
              <a:rPr lang="nl-NL" dirty="0"/>
              <a:t>Hoe je je gedraagt</a:t>
            </a:r>
          </a:p>
          <a:p>
            <a:endParaRPr lang="nl-NL" dirty="0"/>
          </a:p>
          <a:p>
            <a:r>
              <a:rPr lang="nl-NL" dirty="0"/>
              <a:t>Welke gevolgen dat heeft</a:t>
            </a:r>
          </a:p>
        </p:txBody>
      </p:sp>
      <p:pic>
        <p:nvPicPr>
          <p:cNvPr id="5" name="Onlinemedia 4" title="Gedachten Uitpluizen">
            <a:hlinkClick r:id="" action="ppaction://media"/>
            <a:extLst>
              <a:ext uri="{FF2B5EF4-FFF2-40B4-BE49-F238E27FC236}">
                <a16:creationId xmlns:a16="http://schemas.microsoft.com/office/drawing/2014/main" id="{FE9374B0-2497-458F-942C-8F35A2EEDFBD}"/>
              </a:ext>
            </a:extLst>
          </p:cNvPr>
          <p:cNvPicPr>
            <a:picLocks noGrp="1" noRot="1" noChangeAspect="1"/>
          </p:cNvPicPr>
          <p:nvPr>
            <p:ph sz="half" idx="2"/>
            <a:videoFile r:link="rId1"/>
          </p:nvPr>
        </p:nvPicPr>
        <p:blipFill>
          <a:blip r:embed="rId3"/>
          <a:stretch>
            <a:fillRect/>
          </a:stretch>
        </p:blipFill>
        <p:spPr>
          <a:xfrm>
            <a:off x="6528048" y="1196752"/>
            <a:ext cx="5376597" cy="3024336"/>
          </a:xfrm>
          <a:prstGeom prst="rect">
            <a:avLst/>
          </a:prstGeom>
        </p:spPr>
      </p:pic>
    </p:spTree>
    <p:extLst>
      <p:ext uri="{BB962C8B-B14F-4D97-AF65-F5344CB8AC3E}">
        <p14:creationId xmlns:p14="http://schemas.microsoft.com/office/powerpoint/2010/main" val="208315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riendjes, formaa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23_TF03896101 - Copy" id="{C0EF2753-B4B9-4979-AA89-C9983F3B49D6}" vid="{7E42FDA8-E506-40F8-9A1E-06A022A5D3F9}"/>
    </a:ext>
  </a:extLst>
</a:theme>
</file>

<file path=ppt/theme/theme2.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02347D77697643BBFD99302BF64673" ma:contentTypeVersion="10" ma:contentTypeDescription="Een nieuw document maken." ma:contentTypeScope="" ma:versionID="78ac85ac2f283fc41906ebe7f4a9b559">
  <xsd:schema xmlns:xsd="http://www.w3.org/2001/XMLSchema" xmlns:xs="http://www.w3.org/2001/XMLSchema" xmlns:p="http://schemas.microsoft.com/office/2006/metadata/properties" xmlns:ns3="b68dea8c-8914-43cb-bb4a-3d3300d15efd" xmlns:ns4="244de58e-76bd-4fa7-ac74-2161ed167b2b" targetNamespace="http://schemas.microsoft.com/office/2006/metadata/properties" ma:root="true" ma:fieldsID="1ef3f6f0cd5173217bf58dd780df4820" ns3:_="" ns4:_="">
    <xsd:import namespace="b68dea8c-8914-43cb-bb4a-3d3300d15efd"/>
    <xsd:import namespace="244de58e-76bd-4fa7-ac74-2161ed167b2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dea8c-8914-43cb-bb4a-3d3300d15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4de58e-76bd-4fa7-ac74-2161ed167b2b"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SharingHintHash" ma:index="15"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B82326-2D66-4F64-B730-B37F59BC6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dea8c-8914-43cb-bb4a-3d3300d15efd"/>
    <ds:schemaRef ds:uri="244de58e-76bd-4fa7-ac74-2161ed167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b68dea8c-8914-43cb-bb4a-3d3300d15efd"/>
    <ds:schemaRef ds:uri="http://schemas.microsoft.com/office/2006/metadata/properties"/>
    <ds:schemaRef ds:uri="244de58e-76bd-4fa7-ac74-2161ed167b2b"/>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Onderwijspresentatie, ontwerp met kinderen op het schoolplein, album (breedbeeld)</Template>
  <TotalTime>93</TotalTime>
  <Words>628</Words>
  <Application>Microsoft Office PowerPoint</Application>
  <PresentationFormat>Breedbeeld</PresentationFormat>
  <Paragraphs>101</Paragraphs>
  <Slides>13</Slides>
  <Notes>4</Notes>
  <HiddenSlides>0</HiddenSlides>
  <MMClips>2</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Times New Roman</vt:lpstr>
      <vt:lpstr>Vriendjes, formaat 16 x 9</vt:lpstr>
      <vt:lpstr>Keuzedeel Jeugd- en Opvoedhulp</vt:lpstr>
      <vt:lpstr>Programma</vt:lpstr>
      <vt:lpstr>Leerdoelen</vt:lpstr>
      <vt:lpstr>Leerdoelen</vt:lpstr>
      <vt:lpstr>Leerdoelen</vt:lpstr>
      <vt:lpstr>Casus…</vt:lpstr>
      <vt:lpstr>Wat heb je aan leerdoelen?!</vt:lpstr>
      <vt:lpstr>Epictetus zei ooit: ‘Niet de dingen zelf maken de mensen van streek, maar hun gedachten erover.’</vt:lpstr>
      <vt:lpstr>Gedachten bepalen…</vt:lpstr>
      <vt:lpstr>CGT</vt:lpstr>
      <vt:lpstr>Opdracht </vt:lpstr>
      <vt:lpstr>Wanneer gebruik je dit G-schema?</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 keuzedeel Jeugd- en Opvoedhulp</dc:title>
  <dc:creator>Marije Solle</dc:creator>
  <cp:keywords/>
  <cp:lastModifiedBy>Marije Solle</cp:lastModifiedBy>
  <cp:revision>13</cp:revision>
  <dcterms:created xsi:type="dcterms:W3CDTF">2019-09-26T15:31:09Z</dcterms:created>
  <dcterms:modified xsi:type="dcterms:W3CDTF">2019-10-08T13:23:17Z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0x0101009202347D77697643BBFD99302BF64673</vt:lpwstr>
  </property>
</Properties>
</file>